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2" autoAdjust="0"/>
    <p:restoredTop sz="94660"/>
  </p:normalViewPr>
  <p:slideViewPr>
    <p:cSldViewPr snapToGrid="0">
      <p:cViewPr varScale="1">
        <p:scale>
          <a:sx n="50" d="100"/>
          <a:sy n="50" d="100"/>
        </p:scale>
        <p:origin x="10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78CC2A-30CA-61D9-33B6-82EF6AF1A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18983B-66E0-3103-B477-64FE21834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0C114A-3B98-4551-0FEA-C9DE87E3A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8CA0-2C11-4210-B260-3C740CC0C3FD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E22ACA-7011-5978-4E52-20964559A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B5487C-F460-1559-4F37-CA4E75F3D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F05D-3505-419C-B6E3-AA90139FE2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798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F813CE-1AD8-9C0D-2AAF-5A59F84CB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0359C21-BAC0-0A54-55FE-2A0AA73B3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D75AF3-220B-FC2F-E15B-78F0EFF64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8CA0-2C11-4210-B260-3C740CC0C3FD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41D14F-68B1-6492-4972-D49705A64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5E782D-F52E-968C-09AE-57D45A092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F05D-3505-419C-B6E3-AA90139FE2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55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CB2772E-13BD-17A3-8D96-E62359D01C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0AE946C-0533-9334-DD05-7AE01406C0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71E216-86EC-0134-4109-26F3155B8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8CA0-2C11-4210-B260-3C740CC0C3FD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00A0FF-FD45-F30B-6184-B9325B76A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CDE092-5C3A-2442-7185-5D08549ED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F05D-3505-419C-B6E3-AA90139FE2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03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B0FD43-39FE-CCEC-D5AC-92B3AEC25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280C85-3F21-D55F-38A5-EEF8B78CD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ABFCA4-A7E7-D022-4787-C27B59EB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8CA0-2C11-4210-B260-3C740CC0C3FD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F050AD-C87E-A64D-65FC-C880B91CD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97BDFC-6F7C-AF73-DA45-BBA99AE35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F05D-3505-419C-B6E3-AA90139FE2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12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018D0-F1FE-C4DB-7FA1-C7DDBF41C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98E266-C100-AD4B-39F9-426F5CA4F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F13625-9843-BF35-E1BE-25B34B85F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8CA0-2C11-4210-B260-3C740CC0C3FD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C0385C-46CC-0A33-DF76-008D62735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D79290-9920-0537-4C1F-7A5200AB2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F05D-3505-419C-B6E3-AA90139FE2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15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1F2A6D-673E-C0D0-9353-032A7D311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B0A2A3-B06C-9C1C-485D-F3A0F33174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C691321-2A4D-5A63-EC52-D61186561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076F68-B7BE-F4A9-9F35-C93D942D9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8CA0-2C11-4210-B260-3C740CC0C3FD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087E13-6BD7-C152-351B-0EB95298F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A23B40-7740-D4A6-740A-BF0ED31C6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F05D-3505-419C-B6E3-AA90139FE2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21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3489CE-F841-D1A8-3F9A-F87791183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4E1DE8-D7A8-1A3E-2AB8-63F2A9071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AE41CA-F1EB-3851-EDB7-A2BEC5611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B21E16B-5544-771E-03BC-FFA0062F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856B59E-05E9-E493-2940-0526FBBBA8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207FD72-B7F5-79EC-375B-EECB9D2D5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8CA0-2C11-4210-B260-3C740CC0C3FD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5DD0499-7E8D-084F-328F-E099DE6A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534117E-FA62-4C54-296F-E96F722B6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F05D-3505-419C-B6E3-AA90139FE2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209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CBE6AA-3D69-3641-8412-BDB34538B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F1FE47F-1C4B-2057-EFB3-705AD6150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8CA0-2C11-4210-B260-3C740CC0C3FD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9D5CEF-441E-39F8-0136-8C95ED86A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7D1D3E5-6644-C661-CCF5-BF440830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F05D-3505-419C-B6E3-AA90139FE2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4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3AAC6F2-2077-1C0C-63D1-259AC3DD3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8CA0-2C11-4210-B260-3C740CC0C3FD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5F54878-0106-5001-90B2-1A4EEAEAD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087B8C5-C5C7-178C-C488-79EE9322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F05D-3505-419C-B6E3-AA90139FE2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17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97DFB-07AF-CE4C-3977-AA3D8707F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31F1DC-1F3A-979D-408C-0F79FFE3E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BE65A1-4D0C-D472-9CF8-08318D343D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2E72E2-0C14-4D89-865B-565FE2CC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8CA0-2C11-4210-B260-3C740CC0C3FD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0E5F26-0403-28DD-9985-95F9998D8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EA4A33-CD02-D759-0934-802C3ABF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F05D-3505-419C-B6E3-AA90139FE2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38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F5A4BC-C73C-CFDB-CF71-A0966F141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E5D85F1-53AB-A501-03F3-7B15230C80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178F595-CF10-4214-B6FF-C0BA40BBD3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B23DA2-E892-B86E-BD2B-B1310627E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8CA0-2C11-4210-B260-3C740CC0C3FD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903E883-39D2-8BF2-DC14-A45FA838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2C56F9-652D-C6A6-DE6F-9BD41DFEB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F05D-3505-419C-B6E3-AA90139FE2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1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FC72FBA-43AA-F97F-FD37-9F807035C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01A7485-61A7-4311-83CA-C56BE6EF0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A67767-2267-74A1-F8AE-9B69EA768C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B8CA0-2C11-4210-B260-3C740CC0C3FD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31BFD9-31EA-36EA-26FC-F50D056EE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1E6A28-6201-AC1C-C2C3-F9532368CE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24F05D-3505-419C-B6E3-AA90139FE2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92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4717B3-C204-6BE0-DFE4-0AEED62BD9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7E86A12-3822-2514-C33E-C645BFF1BF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A5E223E8-AC99-65A0-230C-858ADBB46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163346"/>
              </p:ext>
            </p:extLst>
          </p:nvPr>
        </p:nvGraphicFramePr>
        <p:xfrm>
          <a:off x="1104900" y="444500"/>
          <a:ext cx="8343900" cy="5414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585309086"/>
                    </a:ext>
                  </a:extLst>
                </a:gridCol>
                <a:gridCol w="7429500">
                  <a:extLst>
                    <a:ext uri="{9D8B030D-6E8A-4147-A177-3AD203B41FA5}">
                      <a16:colId xmlns:a16="http://schemas.microsoft.com/office/drawing/2014/main" val="1888156262"/>
                    </a:ext>
                  </a:extLst>
                </a:gridCol>
              </a:tblGrid>
              <a:tr h="195445">
                <a:tc gridSpan="2"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sz="700" kern="100">
                          <a:effectLst/>
                        </a:rPr>
                        <a:t>10:00 </a:t>
                      </a:r>
                      <a:r>
                        <a:rPr lang="ja-JP" sz="700" kern="100">
                          <a:effectLst/>
                        </a:rPr>
                        <a:t>開会の辞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tc hMerge="1">
                  <a:txBody>
                    <a:bodyPr/>
                    <a:lstStyle/>
                    <a:p>
                      <a:pPr algn="just">
                        <a:buNone/>
                      </a:pP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extLst>
                  <a:ext uri="{0D108BD9-81ED-4DB2-BD59-A6C34878D82A}">
                    <a16:rowId xmlns:a16="http://schemas.microsoft.com/office/drawing/2014/main" val="3555472641"/>
                  </a:ext>
                </a:extLst>
              </a:tr>
              <a:tr h="821834">
                <a:tc>
                  <a:txBody>
                    <a:bodyPr/>
                    <a:lstStyle/>
                    <a:p>
                      <a:pPr marL="16510" algn="ctr">
                        <a:buNone/>
                      </a:pPr>
                      <a:r>
                        <a:rPr lang="en-US" sz="800" kern="100" dirty="0">
                          <a:effectLst/>
                        </a:rPr>
                        <a:t>10:05-10:55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tc>
                  <a:txBody>
                    <a:bodyPr/>
                    <a:lstStyle/>
                    <a:p>
                      <a:pPr marL="17780" marR="44450" algn="ctr">
                        <a:buNone/>
                      </a:pPr>
                      <a:r>
                        <a:rPr lang="ja-JP" sz="1400" kern="100">
                          <a:effectLst/>
                        </a:rPr>
                        <a:t>医薬品添加剤における亜硝酸の管理について</a:t>
                      </a:r>
                    </a:p>
                    <a:p>
                      <a:pPr marL="17780" marR="44450" algn="ctr">
                        <a:buNone/>
                      </a:pPr>
                      <a:r>
                        <a:rPr lang="ja-JP" sz="1400" kern="100">
                          <a:effectLst/>
                        </a:rPr>
                        <a:t>旭化成株式会社　松本 洋典 様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extLst>
                  <a:ext uri="{0D108BD9-81ED-4DB2-BD59-A6C34878D82A}">
                    <a16:rowId xmlns:a16="http://schemas.microsoft.com/office/drawing/2014/main" val="507746843"/>
                  </a:ext>
                </a:extLst>
              </a:tr>
              <a:tr h="821834">
                <a:tc>
                  <a:txBody>
                    <a:bodyPr/>
                    <a:lstStyle/>
                    <a:p>
                      <a:pPr marL="16510" algn="ctr">
                        <a:buNone/>
                      </a:pPr>
                      <a:r>
                        <a:rPr lang="en-US" sz="800" kern="100" dirty="0">
                          <a:effectLst/>
                        </a:rPr>
                        <a:t>10:55~11:40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tc>
                  <a:txBody>
                    <a:bodyPr/>
                    <a:lstStyle/>
                    <a:p>
                      <a:pPr marL="17780" algn="ctr">
                        <a:buNone/>
                      </a:pPr>
                      <a:r>
                        <a:rPr lang="ja-JP" sz="1400" kern="100" dirty="0">
                          <a:effectLst/>
                        </a:rPr>
                        <a:t>最近の薬事行政について</a:t>
                      </a:r>
                    </a:p>
                    <a:p>
                      <a:pPr marL="17780" algn="ctr">
                        <a:buNone/>
                      </a:pPr>
                      <a:r>
                        <a:rPr lang="ja-JP" sz="1400" kern="100" dirty="0">
                          <a:effectLst/>
                        </a:rPr>
                        <a:t>厚生労働省 医薬局 医薬品審査管理課　古川 真斗 様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extLst>
                  <a:ext uri="{0D108BD9-81ED-4DB2-BD59-A6C34878D82A}">
                    <a16:rowId xmlns:a16="http://schemas.microsoft.com/office/drawing/2014/main" val="1537253737"/>
                  </a:ext>
                </a:extLst>
              </a:tr>
              <a:tr h="213695">
                <a:tc gridSpan="2">
                  <a:txBody>
                    <a:bodyPr/>
                    <a:lstStyle/>
                    <a:p>
                      <a:pPr marL="184785" algn="ctr">
                        <a:buNone/>
                      </a:pPr>
                      <a:r>
                        <a:rPr lang="ja-JP" sz="800" kern="100" dirty="0">
                          <a:effectLst/>
                        </a:rPr>
                        <a:t>休憩</a:t>
                      </a:r>
                      <a:r>
                        <a:rPr lang="en-US" sz="800" kern="100" dirty="0">
                          <a:effectLst/>
                        </a:rPr>
                        <a:t> 11:40~13:00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tc hMerge="1">
                  <a:txBody>
                    <a:bodyPr/>
                    <a:lstStyle/>
                    <a:p>
                      <a:pPr marL="184785" algn="ctr">
                        <a:buNone/>
                      </a:pP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extLst>
                  <a:ext uri="{0D108BD9-81ED-4DB2-BD59-A6C34878D82A}">
                    <a16:rowId xmlns:a16="http://schemas.microsoft.com/office/drawing/2014/main" val="3867955035"/>
                  </a:ext>
                </a:extLst>
              </a:tr>
              <a:tr h="68923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800" kern="100" dirty="0">
                          <a:effectLst/>
                        </a:rPr>
                        <a:t>13:00~13:45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tc>
                  <a:txBody>
                    <a:bodyPr/>
                    <a:lstStyle/>
                    <a:p>
                      <a:pPr marL="17780" algn="ctr">
                        <a:buNone/>
                      </a:pPr>
                      <a:r>
                        <a:rPr lang="ja-JP" sz="1400" kern="100">
                          <a:effectLst/>
                        </a:rPr>
                        <a:t>医薬品添加剤安全性評価に関する考え方と最近のトピック</a:t>
                      </a:r>
                    </a:p>
                    <a:p>
                      <a:pPr marL="17780" algn="ctr">
                        <a:buNone/>
                      </a:pPr>
                      <a:r>
                        <a:rPr lang="ja-JP" sz="1400" kern="100">
                          <a:effectLst/>
                        </a:rPr>
                        <a:t>医薬品医療機器総合機構　笛木 修 様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extLst>
                  <a:ext uri="{0D108BD9-81ED-4DB2-BD59-A6C34878D82A}">
                    <a16:rowId xmlns:a16="http://schemas.microsoft.com/office/drawing/2014/main" val="2696647567"/>
                  </a:ext>
                </a:extLst>
              </a:tr>
              <a:tr h="68923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800" kern="100" dirty="0">
                          <a:effectLst/>
                        </a:rPr>
                        <a:t>13:45~14:35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tc>
                  <a:txBody>
                    <a:bodyPr/>
                    <a:lstStyle/>
                    <a:p>
                      <a:pPr marL="17780" marR="416560" algn="ctr">
                        <a:buNone/>
                      </a:pPr>
                      <a:r>
                        <a:rPr lang="ja-JP" sz="1400" kern="100" dirty="0">
                          <a:effectLst/>
                        </a:rPr>
                        <a:t>医薬品の微粒子コーティングにおける添加剤・処方設計の重要性</a:t>
                      </a:r>
                    </a:p>
                    <a:p>
                      <a:pPr marL="17780" marR="416560" algn="ctr">
                        <a:buNone/>
                      </a:pPr>
                      <a:r>
                        <a:rPr lang="ja-JP" sz="1400" kern="100" dirty="0">
                          <a:effectLst/>
                        </a:rPr>
                        <a:t>神戸学院大学 副学長 教授　市川 秀喜 様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extLst>
                  <a:ext uri="{0D108BD9-81ED-4DB2-BD59-A6C34878D82A}">
                    <a16:rowId xmlns:a16="http://schemas.microsoft.com/office/drawing/2014/main" val="2547448273"/>
                  </a:ext>
                </a:extLst>
              </a:tr>
              <a:tr h="213695">
                <a:tc gridSpan="2">
                  <a:txBody>
                    <a:bodyPr/>
                    <a:lstStyle/>
                    <a:p>
                      <a:pPr marL="184785" algn="ctr">
                        <a:buNone/>
                      </a:pPr>
                      <a:r>
                        <a:rPr lang="ja-JP" sz="800" kern="100" dirty="0">
                          <a:effectLst/>
                        </a:rPr>
                        <a:t>休憩</a:t>
                      </a:r>
                      <a:r>
                        <a:rPr lang="en-US" sz="800" kern="100" dirty="0">
                          <a:effectLst/>
                        </a:rPr>
                        <a:t> 14:35~14:50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tc hMerge="1">
                  <a:txBody>
                    <a:bodyPr/>
                    <a:lstStyle/>
                    <a:p>
                      <a:pPr marL="184785" algn="ctr">
                        <a:buNone/>
                      </a:pP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extLst>
                  <a:ext uri="{0D108BD9-81ED-4DB2-BD59-A6C34878D82A}">
                    <a16:rowId xmlns:a16="http://schemas.microsoft.com/office/drawing/2014/main" val="4143083051"/>
                  </a:ext>
                </a:extLst>
              </a:tr>
              <a:tr h="68923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800" kern="100" dirty="0">
                          <a:effectLst/>
                        </a:rPr>
                        <a:t>14:50~15:40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tc>
                  <a:txBody>
                    <a:bodyPr/>
                    <a:lstStyle/>
                    <a:p>
                      <a:pPr marL="17780" marR="80645" algn="ctr">
                        <a:buNone/>
                      </a:pPr>
                      <a:r>
                        <a:rPr lang="ja-JP" sz="1400" kern="100">
                          <a:effectLst/>
                        </a:rPr>
                        <a:t>様々な素材と製剤化技術を利用した機能性粒子の開発</a:t>
                      </a:r>
                    </a:p>
                    <a:p>
                      <a:pPr marL="17780" marR="80645" algn="ctr">
                        <a:buNone/>
                      </a:pPr>
                      <a:r>
                        <a:rPr lang="ja-JP" sz="1400" kern="100">
                          <a:effectLst/>
                        </a:rPr>
                        <a:t>和歌山県立医科大学 教授　門田 和紀 様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extLst>
                  <a:ext uri="{0D108BD9-81ED-4DB2-BD59-A6C34878D82A}">
                    <a16:rowId xmlns:a16="http://schemas.microsoft.com/office/drawing/2014/main" val="1358482253"/>
                  </a:ext>
                </a:extLst>
              </a:tr>
              <a:tr h="68923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800" kern="100" dirty="0">
                          <a:effectLst/>
                        </a:rPr>
                        <a:t>15:40~16:30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tc>
                  <a:txBody>
                    <a:bodyPr/>
                    <a:lstStyle/>
                    <a:p>
                      <a:pPr marL="17780" algn="ctr">
                        <a:buNone/>
                      </a:pPr>
                      <a:r>
                        <a:rPr lang="ja-JP" sz="1400" kern="100" dirty="0">
                          <a:effectLst/>
                        </a:rPr>
                        <a:t>沢井製薬株式会社の開発段階における</a:t>
                      </a:r>
                    </a:p>
                    <a:p>
                      <a:pPr marL="17780" algn="ctr">
                        <a:buNone/>
                      </a:pPr>
                      <a:r>
                        <a:rPr lang="ja-JP" sz="1400" kern="100" dirty="0">
                          <a:effectLst/>
                        </a:rPr>
                        <a:t>添加剤のニトロソアミンリスク評価と製剤処方設計への適用</a:t>
                      </a:r>
                      <a:r>
                        <a:rPr lang="en-US" sz="1400" kern="100" dirty="0">
                          <a:effectLst/>
                        </a:rPr>
                        <a:t>  </a:t>
                      </a:r>
                      <a:endParaRPr lang="ja-JP" sz="1400" kern="100" dirty="0">
                        <a:effectLst/>
                      </a:endParaRPr>
                    </a:p>
                    <a:p>
                      <a:pPr marL="17780" algn="ctr">
                        <a:buNone/>
                      </a:pPr>
                      <a:r>
                        <a:rPr lang="ja-JP" sz="1400" kern="100" dirty="0">
                          <a:effectLst/>
                        </a:rPr>
                        <a:t>　沢井製薬株式会社　山本 浩之 様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extLst>
                  <a:ext uri="{0D108BD9-81ED-4DB2-BD59-A6C34878D82A}">
                    <a16:rowId xmlns:a16="http://schemas.microsoft.com/office/drawing/2014/main" val="1914992494"/>
                  </a:ext>
                </a:extLst>
              </a:tr>
              <a:tr h="195445">
                <a:tc gridSpan="2"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sz="800" kern="100" dirty="0">
                          <a:effectLst/>
                        </a:rPr>
                        <a:t>16:30 </a:t>
                      </a:r>
                      <a:r>
                        <a:rPr lang="ja-JP" sz="800" kern="100" dirty="0">
                          <a:effectLst/>
                        </a:rPr>
                        <a:t>閉会の辞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tc hMerge="1">
                  <a:txBody>
                    <a:bodyPr/>
                    <a:lstStyle/>
                    <a:p>
                      <a:pPr algn="just">
                        <a:buNone/>
                      </a:pP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extLst>
                  <a:ext uri="{0D108BD9-81ED-4DB2-BD59-A6C34878D82A}">
                    <a16:rowId xmlns:a16="http://schemas.microsoft.com/office/drawing/2014/main" val="2964558325"/>
                  </a:ext>
                </a:extLst>
              </a:tr>
              <a:tr h="195445">
                <a:tc gridSpan="2"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sz="800" kern="100" dirty="0">
                          <a:effectLst/>
                        </a:rPr>
                        <a:t>17:00 </a:t>
                      </a:r>
                      <a:r>
                        <a:rPr lang="ja-JP" sz="800" kern="100" dirty="0">
                          <a:effectLst/>
                        </a:rPr>
                        <a:t>名刺交換会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tc hMerge="1">
                  <a:txBody>
                    <a:bodyPr/>
                    <a:lstStyle/>
                    <a:p>
                      <a:pPr algn="just">
                        <a:buNone/>
                      </a:pP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01" marR="25881" marT="21380" marB="0" anchor="ctr"/>
                </a:tc>
                <a:extLst>
                  <a:ext uri="{0D108BD9-81ED-4DB2-BD59-A6C34878D82A}">
                    <a16:rowId xmlns:a16="http://schemas.microsoft.com/office/drawing/2014/main" val="1098957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681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145</Words>
  <Application>Microsoft Office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游明朝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育徳 水谷</dc:creator>
  <cp:lastModifiedBy>育徳 水谷</cp:lastModifiedBy>
  <cp:revision>4</cp:revision>
  <dcterms:created xsi:type="dcterms:W3CDTF">2025-04-01T02:09:23Z</dcterms:created>
  <dcterms:modified xsi:type="dcterms:W3CDTF">2025-04-01T02:36:11Z</dcterms:modified>
</cp:coreProperties>
</file>